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17EECC-C4C8-4DD0-9679-A87764F98323}" type="doc">
      <dgm:prSet loTypeId="urn:microsoft.com/office/officeart/2005/8/layout/vList3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IN"/>
        </a:p>
      </dgm:t>
    </dgm:pt>
    <dgm:pt modelId="{00883DCD-6C47-4313-B26C-19C019D8B28E}">
      <dgm:prSet phldrT="[Text]"/>
      <dgm:spPr/>
      <dgm:t>
        <a:bodyPr/>
        <a:lstStyle/>
        <a:p>
          <a:r>
            <a:rPr lang="en-US" dirty="0">
              <a:latin typeface="Raleway" pitchFamily="2" charset="0"/>
            </a:rPr>
            <a:t>Entertainer</a:t>
          </a:r>
          <a:endParaRPr lang="en-IN" dirty="0">
            <a:latin typeface="Raleway" pitchFamily="2" charset="0"/>
          </a:endParaRPr>
        </a:p>
      </dgm:t>
    </dgm:pt>
    <dgm:pt modelId="{014BBD38-2371-4424-8C04-FB897B204AF0}" type="parTrans" cxnId="{CDE9B8AB-E9CB-435D-BB0E-9D78DB5DAC5B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75326F5F-E356-4B30-870C-CBE6D8362DD4}" type="sibTrans" cxnId="{CDE9B8AB-E9CB-435D-BB0E-9D78DB5DAC5B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32C0458B-D416-42C0-8772-60D03005479F}">
      <dgm:prSet phldrT="[Text]"/>
      <dgm:spPr/>
      <dgm:t>
        <a:bodyPr/>
        <a:lstStyle/>
        <a:p>
          <a:r>
            <a:rPr lang="en-US" dirty="0">
              <a:latin typeface="Raleway" pitchFamily="2" charset="0"/>
            </a:rPr>
            <a:t>Gender (traditional)</a:t>
          </a:r>
          <a:endParaRPr lang="en-IN" dirty="0">
            <a:latin typeface="Raleway" pitchFamily="2" charset="0"/>
          </a:endParaRPr>
        </a:p>
      </dgm:t>
    </dgm:pt>
    <dgm:pt modelId="{A9464A95-068C-42D3-A246-ABEF9305F325}" type="parTrans" cxnId="{30F3BFCA-6F17-4938-9837-9944EFB8F0DB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E2C06FDC-81BB-42DA-A2D6-F60BF1C25053}" type="sibTrans" cxnId="{30F3BFCA-6F17-4938-9837-9944EFB8F0DB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F8784732-D215-41FA-A895-66886E6BC016}">
      <dgm:prSet phldrT="[Text]"/>
      <dgm:spPr/>
      <dgm:t>
        <a:bodyPr/>
        <a:lstStyle/>
        <a:p>
          <a:r>
            <a:rPr lang="en-US" dirty="0">
              <a:latin typeface="Raleway" pitchFamily="2" charset="0"/>
            </a:rPr>
            <a:t>Birth year</a:t>
          </a:r>
          <a:endParaRPr lang="en-IN" dirty="0">
            <a:latin typeface="Raleway" pitchFamily="2" charset="0"/>
          </a:endParaRPr>
        </a:p>
      </dgm:t>
    </dgm:pt>
    <dgm:pt modelId="{89DCACB3-7E94-4982-AECD-3D5C4DD677FF}" type="parTrans" cxnId="{6530692C-3DF0-4FC8-A79A-C08126120E53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01AE26BE-E832-42FA-B9E0-D004A72CEFB9}" type="sibTrans" cxnId="{6530692C-3DF0-4FC8-A79A-C08126120E53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CA227D8C-EB04-4F8B-B025-6905514619C6}">
      <dgm:prSet/>
      <dgm:spPr/>
      <dgm:t>
        <a:bodyPr/>
        <a:lstStyle/>
        <a:p>
          <a:r>
            <a:rPr lang="en-US">
              <a:latin typeface="Raleway" pitchFamily="2" charset="0"/>
            </a:rPr>
            <a:t>Year of Breakthrough/#1 Hit/Award Nomination</a:t>
          </a:r>
          <a:endParaRPr lang="en-IN">
            <a:latin typeface="Raleway" pitchFamily="2" charset="0"/>
          </a:endParaRPr>
        </a:p>
      </dgm:t>
    </dgm:pt>
    <dgm:pt modelId="{4F41FC84-962D-40EF-8371-4AED4E8E9940}" type="parTrans" cxnId="{4DB8D5AF-67FA-4058-9316-5BB756D4CFD0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812FFA06-39B9-4B31-A8BC-0B65221A123C}" type="sibTrans" cxnId="{4DB8D5AF-67FA-4058-9316-5BB756D4CFD0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4F09B7F8-AC48-4D3D-92E0-FD7C3FBB1DBE}">
      <dgm:prSet/>
      <dgm:spPr/>
      <dgm:t>
        <a:bodyPr/>
        <a:lstStyle/>
        <a:p>
          <a:r>
            <a:rPr lang="en-IN">
              <a:latin typeface="Raleway" pitchFamily="2" charset="0"/>
            </a:rPr>
            <a:t>Breakthrough Name</a:t>
          </a:r>
        </a:p>
      </dgm:t>
    </dgm:pt>
    <dgm:pt modelId="{A46D2BE2-D983-4A2A-A051-0C961D619431}" type="parTrans" cxnId="{37DBD852-B425-467D-BE29-CCECFA29A06C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7092333D-7CF4-4229-BFC9-1B226955E296}" type="sibTrans" cxnId="{37DBD852-B425-467D-BE29-CCECFA29A06C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423CD8CC-F68B-4EE8-8E8D-B487F00A9CA3}">
      <dgm:prSet/>
      <dgm:spPr/>
      <dgm:t>
        <a:bodyPr/>
        <a:lstStyle/>
        <a:p>
          <a:r>
            <a:rPr lang="en-US">
              <a:latin typeface="Raleway" pitchFamily="2" charset="0"/>
            </a:rPr>
            <a:t>Year of First Oscar/Grammy/Emmy</a:t>
          </a:r>
          <a:endParaRPr lang="en-IN">
            <a:latin typeface="Raleway" pitchFamily="2" charset="0"/>
          </a:endParaRPr>
        </a:p>
      </dgm:t>
    </dgm:pt>
    <dgm:pt modelId="{991D589B-249C-4A10-BE83-AF91E68E4004}" type="parTrans" cxnId="{BFB03D8C-1607-4FEC-A5DF-5220BD4E60C8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0ACBC279-0DB2-4FAB-979D-A80068FA6E62}" type="sibTrans" cxnId="{BFB03D8C-1607-4FEC-A5DF-5220BD4E60C8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9BB86AF0-E3BC-44CD-878A-0B7CE379B193}">
      <dgm:prSet/>
      <dgm:spPr/>
      <dgm:t>
        <a:bodyPr/>
        <a:lstStyle/>
        <a:p>
          <a:r>
            <a:rPr lang="en-US">
              <a:latin typeface="Raleway" pitchFamily="2" charset="0"/>
            </a:rPr>
            <a:t>Year of Last Major Work (arguable)</a:t>
          </a:r>
          <a:endParaRPr lang="en-IN">
            <a:latin typeface="Raleway" pitchFamily="2" charset="0"/>
          </a:endParaRPr>
        </a:p>
      </dgm:t>
    </dgm:pt>
    <dgm:pt modelId="{C838FB7E-52CA-4025-B15B-51751DEC26E0}" type="parTrans" cxnId="{9B34E174-310A-4BA6-A2BD-F7F935A4F30A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88865ABD-0C61-4C73-9BCD-11348352CFC4}" type="sibTrans" cxnId="{9B34E174-310A-4BA6-A2BD-F7F935A4F30A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7655DD50-DBEE-4914-AEE2-2C4056E3ACB0}">
      <dgm:prSet/>
      <dgm:spPr/>
      <dgm:t>
        <a:bodyPr/>
        <a:lstStyle/>
        <a:p>
          <a:r>
            <a:rPr lang="en-IN">
              <a:latin typeface="Raleway" pitchFamily="2" charset="0"/>
            </a:rPr>
            <a:t>Year of Death</a:t>
          </a:r>
        </a:p>
      </dgm:t>
    </dgm:pt>
    <dgm:pt modelId="{4460D027-E537-4152-98CB-B0E91FC0BE36}" type="parTrans" cxnId="{030BE762-006A-462F-9267-9E4054D0D8B7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39A3E274-5BCF-4C2A-9F16-C848963F9D8D}" type="sibTrans" cxnId="{030BE762-006A-462F-9267-9E4054D0D8B7}">
      <dgm:prSet/>
      <dgm:spPr/>
      <dgm:t>
        <a:bodyPr/>
        <a:lstStyle/>
        <a:p>
          <a:endParaRPr lang="en-IN">
            <a:latin typeface="Raleway" pitchFamily="2" charset="0"/>
          </a:endParaRPr>
        </a:p>
      </dgm:t>
    </dgm:pt>
    <dgm:pt modelId="{467B6C67-56C6-4DB6-89BC-08A7E1846112}" type="pres">
      <dgm:prSet presAssocID="{2B17EECC-C4C8-4DD0-9679-A87764F98323}" presName="linearFlow" presStyleCnt="0">
        <dgm:presLayoutVars>
          <dgm:dir/>
          <dgm:resizeHandles val="exact"/>
        </dgm:presLayoutVars>
      </dgm:prSet>
      <dgm:spPr/>
    </dgm:pt>
    <dgm:pt modelId="{B0611DAD-4D9A-402D-92DB-4BF7D00CBEE3}" type="pres">
      <dgm:prSet presAssocID="{00883DCD-6C47-4313-B26C-19C019D8B28E}" presName="composite" presStyleCnt="0"/>
      <dgm:spPr/>
    </dgm:pt>
    <dgm:pt modelId="{8264E733-D6B2-4119-8C83-4B2D8D0EC57F}" type="pres">
      <dgm:prSet presAssocID="{00883DCD-6C47-4313-B26C-19C019D8B28E}" presName="imgShp" presStyleLbl="fgImgPlace1" presStyleIdx="0" presStyleCnt="8"/>
      <dgm:spPr>
        <a:blipFill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2271B183-C5BC-4E32-BA92-62AAB612FBF4}" type="pres">
      <dgm:prSet presAssocID="{00883DCD-6C47-4313-B26C-19C019D8B28E}" presName="txShp" presStyleLbl="node1" presStyleIdx="0" presStyleCnt="8">
        <dgm:presLayoutVars>
          <dgm:bulletEnabled val="1"/>
        </dgm:presLayoutVars>
      </dgm:prSet>
      <dgm:spPr/>
    </dgm:pt>
    <dgm:pt modelId="{E7425773-88DB-4B90-87DD-55A27D9745CD}" type="pres">
      <dgm:prSet presAssocID="{75326F5F-E356-4B30-870C-CBE6D8362DD4}" presName="spacing" presStyleCnt="0"/>
      <dgm:spPr/>
    </dgm:pt>
    <dgm:pt modelId="{C81B3A6C-C4CE-4BCD-8B70-9D5698BCEA07}" type="pres">
      <dgm:prSet presAssocID="{32C0458B-D416-42C0-8772-60D03005479F}" presName="composite" presStyleCnt="0"/>
      <dgm:spPr/>
    </dgm:pt>
    <dgm:pt modelId="{6914F540-FAC8-4C19-BCAB-04D3291F032C}" type="pres">
      <dgm:prSet presAssocID="{32C0458B-D416-42C0-8772-60D03005479F}" presName="imgShp" presStyleLbl="fgImgPlace1" presStyleIdx="1" presStyleCnt="8"/>
      <dgm:spPr>
        <a:blipFill>
          <a:blip xmlns:r="http://schemas.openxmlformats.org/officeDocument/2006/relationships" r:embed="rId2"/>
          <a:srcRect/>
          <a:stretch>
            <a:fillRect t="-5000" b="-5000"/>
          </a:stretch>
        </a:blipFill>
      </dgm:spPr>
    </dgm:pt>
    <dgm:pt modelId="{EC776288-F435-4EB4-AC61-9E7FD3A569C5}" type="pres">
      <dgm:prSet presAssocID="{32C0458B-D416-42C0-8772-60D03005479F}" presName="txShp" presStyleLbl="node1" presStyleIdx="1" presStyleCnt="8">
        <dgm:presLayoutVars>
          <dgm:bulletEnabled val="1"/>
        </dgm:presLayoutVars>
      </dgm:prSet>
      <dgm:spPr/>
    </dgm:pt>
    <dgm:pt modelId="{369F21FE-9A75-43EE-A82D-3068AAD21AC5}" type="pres">
      <dgm:prSet presAssocID="{E2C06FDC-81BB-42DA-A2D6-F60BF1C25053}" presName="spacing" presStyleCnt="0"/>
      <dgm:spPr/>
    </dgm:pt>
    <dgm:pt modelId="{C9DEE4F8-2EA1-4C04-A049-7EEB4E698629}" type="pres">
      <dgm:prSet presAssocID="{F8784732-D215-41FA-A895-66886E6BC016}" presName="composite" presStyleCnt="0"/>
      <dgm:spPr/>
    </dgm:pt>
    <dgm:pt modelId="{9E36627D-2780-4384-A3BE-85D88BA401CB}" type="pres">
      <dgm:prSet presAssocID="{F8784732-D215-41FA-A895-66886E6BC016}" presName="imgShp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E310AB0A-D26F-4169-B57E-C611078E5C62}" type="pres">
      <dgm:prSet presAssocID="{F8784732-D215-41FA-A895-66886E6BC016}" presName="txShp" presStyleLbl="node1" presStyleIdx="2" presStyleCnt="8">
        <dgm:presLayoutVars>
          <dgm:bulletEnabled val="1"/>
        </dgm:presLayoutVars>
      </dgm:prSet>
      <dgm:spPr/>
    </dgm:pt>
    <dgm:pt modelId="{23A95D52-068D-4A5F-AB83-C2B0BC423636}" type="pres">
      <dgm:prSet presAssocID="{01AE26BE-E832-42FA-B9E0-D004A72CEFB9}" presName="spacing" presStyleCnt="0"/>
      <dgm:spPr/>
    </dgm:pt>
    <dgm:pt modelId="{03D22163-C6B3-4C1D-8000-976EA143E83C}" type="pres">
      <dgm:prSet presAssocID="{CA227D8C-EB04-4F8B-B025-6905514619C6}" presName="composite" presStyleCnt="0"/>
      <dgm:spPr/>
    </dgm:pt>
    <dgm:pt modelId="{3B321F9A-AD58-4746-9478-275B8E888E1E}" type="pres">
      <dgm:prSet presAssocID="{CA227D8C-EB04-4F8B-B025-6905514619C6}" presName="imgShp" presStyleLbl="fgImgPlac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083A146D-58C5-4E26-861D-D15252EA4AA2}" type="pres">
      <dgm:prSet presAssocID="{CA227D8C-EB04-4F8B-B025-6905514619C6}" presName="txShp" presStyleLbl="node1" presStyleIdx="3" presStyleCnt="8">
        <dgm:presLayoutVars>
          <dgm:bulletEnabled val="1"/>
        </dgm:presLayoutVars>
      </dgm:prSet>
      <dgm:spPr/>
    </dgm:pt>
    <dgm:pt modelId="{55C80310-953E-4FE4-AE9B-1A3A4DB49AB3}" type="pres">
      <dgm:prSet presAssocID="{812FFA06-39B9-4B31-A8BC-0B65221A123C}" presName="spacing" presStyleCnt="0"/>
      <dgm:spPr/>
    </dgm:pt>
    <dgm:pt modelId="{E0862EC1-279E-4D5F-8DBD-59C9EDFEFE92}" type="pres">
      <dgm:prSet presAssocID="{4F09B7F8-AC48-4D3D-92E0-FD7C3FBB1DBE}" presName="composite" presStyleCnt="0"/>
      <dgm:spPr/>
    </dgm:pt>
    <dgm:pt modelId="{AD1AEF69-189B-4313-B610-ED6631E0CB4D}" type="pres">
      <dgm:prSet presAssocID="{4F09B7F8-AC48-4D3D-92E0-FD7C3FBB1DBE}" presName="imgShp" presStyleLbl="f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F3914E9E-C684-494E-94DC-0AE7FAC0C935}" type="pres">
      <dgm:prSet presAssocID="{4F09B7F8-AC48-4D3D-92E0-FD7C3FBB1DBE}" presName="txShp" presStyleLbl="node1" presStyleIdx="4" presStyleCnt="8">
        <dgm:presLayoutVars>
          <dgm:bulletEnabled val="1"/>
        </dgm:presLayoutVars>
      </dgm:prSet>
      <dgm:spPr/>
    </dgm:pt>
    <dgm:pt modelId="{46EA4D0D-1471-4230-A22E-5E3C9D3E03A9}" type="pres">
      <dgm:prSet presAssocID="{7092333D-7CF4-4229-BFC9-1B226955E296}" presName="spacing" presStyleCnt="0"/>
      <dgm:spPr/>
    </dgm:pt>
    <dgm:pt modelId="{7379D3D0-5910-4549-9532-30787828B0F9}" type="pres">
      <dgm:prSet presAssocID="{423CD8CC-F68B-4EE8-8E8D-B487F00A9CA3}" presName="composite" presStyleCnt="0"/>
      <dgm:spPr/>
    </dgm:pt>
    <dgm:pt modelId="{9E56D4A3-2744-43C9-8CF6-300A057D37D5}" type="pres">
      <dgm:prSet presAssocID="{423CD8CC-F68B-4EE8-8E8D-B487F00A9CA3}" presName="imgShp" presStyleLbl="fgImgPlac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B6199416-06C2-4C68-9CEF-A814DF42BF1C}" type="pres">
      <dgm:prSet presAssocID="{423CD8CC-F68B-4EE8-8E8D-B487F00A9CA3}" presName="txShp" presStyleLbl="node1" presStyleIdx="5" presStyleCnt="8">
        <dgm:presLayoutVars>
          <dgm:bulletEnabled val="1"/>
        </dgm:presLayoutVars>
      </dgm:prSet>
      <dgm:spPr/>
    </dgm:pt>
    <dgm:pt modelId="{39E1893C-F835-40C3-AC9E-8A7AF1AE7F42}" type="pres">
      <dgm:prSet presAssocID="{0ACBC279-0DB2-4FAB-979D-A80068FA6E62}" presName="spacing" presStyleCnt="0"/>
      <dgm:spPr/>
    </dgm:pt>
    <dgm:pt modelId="{AE4088EB-C3BD-4DE1-8C13-3E51CA69EA93}" type="pres">
      <dgm:prSet presAssocID="{9BB86AF0-E3BC-44CD-878A-0B7CE379B193}" presName="composite" presStyleCnt="0"/>
      <dgm:spPr/>
    </dgm:pt>
    <dgm:pt modelId="{1BEF550C-8F95-49DF-9FB2-DEC1523ECD2C}" type="pres">
      <dgm:prSet presAssocID="{9BB86AF0-E3BC-44CD-878A-0B7CE379B193}" presName="imgShp" presStyleLbl="f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FF39299D-583B-4D66-A6F6-86A336123E19}" type="pres">
      <dgm:prSet presAssocID="{9BB86AF0-E3BC-44CD-878A-0B7CE379B193}" presName="txShp" presStyleLbl="node1" presStyleIdx="6" presStyleCnt="8">
        <dgm:presLayoutVars>
          <dgm:bulletEnabled val="1"/>
        </dgm:presLayoutVars>
      </dgm:prSet>
      <dgm:spPr/>
    </dgm:pt>
    <dgm:pt modelId="{061E80BD-815C-4473-BABD-69AB58EE6510}" type="pres">
      <dgm:prSet presAssocID="{88865ABD-0C61-4C73-9BCD-11348352CFC4}" presName="spacing" presStyleCnt="0"/>
      <dgm:spPr/>
    </dgm:pt>
    <dgm:pt modelId="{E8F37810-3D5D-4587-881E-CBC0BE99D998}" type="pres">
      <dgm:prSet presAssocID="{7655DD50-DBEE-4914-AEE2-2C4056E3ACB0}" presName="composite" presStyleCnt="0"/>
      <dgm:spPr/>
    </dgm:pt>
    <dgm:pt modelId="{93CD3F45-0FDC-4190-A13E-353D5F3B60CA}" type="pres">
      <dgm:prSet presAssocID="{7655DD50-DBEE-4914-AEE2-2C4056E3ACB0}" presName="imgShp" presStyleLbl="fg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5B9A072B-188E-4B7C-B599-66A82394F4E9}" type="pres">
      <dgm:prSet presAssocID="{7655DD50-DBEE-4914-AEE2-2C4056E3ACB0}" presName="txShp" presStyleLbl="node1" presStyleIdx="7" presStyleCnt="8">
        <dgm:presLayoutVars>
          <dgm:bulletEnabled val="1"/>
        </dgm:presLayoutVars>
      </dgm:prSet>
      <dgm:spPr/>
    </dgm:pt>
  </dgm:ptLst>
  <dgm:cxnLst>
    <dgm:cxn modelId="{E597CA12-8313-4C64-AC1A-04BB27019869}" type="presOf" srcId="{00883DCD-6C47-4313-B26C-19C019D8B28E}" destId="{2271B183-C5BC-4E32-BA92-62AAB612FBF4}" srcOrd="0" destOrd="0" presId="urn:microsoft.com/office/officeart/2005/8/layout/vList3"/>
    <dgm:cxn modelId="{6530692C-3DF0-4FC8-A79A-C08126120E53}" srcId="{2B17EECC-C4C8-4DD0-9679-A87764F98323}" destId="{F8784732-D215-41FA-A895-66886E6BC016}" srcOrd="2" destOrd="0" parTransId="{89DCACB3-7E94-4982-AECD-3D5C4DD677FF}" sibTransId="{01AE26BE-E832-42FA-B9E0-D004A72CEFB9}"/>
    <dgm:cxn modelId="{D6C72D5E-CE3E-4755-BCF4-6A2B480C17E9}" type="presOf" srcId="{CA227D8C-EB04-4F8B-B025-6905514619C6}" destId="{083A146D-58C5-4E26-861D-D15252EA4AA2}" srcOrd="0" destOrd="0" presId="urn:microsoft.com/office/officeart/2005/8/layout/vList3"/>
    <dgm:cxn modelId="{030BE762-006A-462F-9267-9E4054D0D8B7}" srcId="{2B17EECC-C4C8-4DD0-9679-A87764F98323}" destId="{7655DD50-DBEE-4914-AEE2-2C4056E3ACB0}" srcOrd="7" destOrd="0" parTransId="{4460D027-E537-4152-98CB-B0E91FC0BE36}" sibTransId="{39A3E274-5BCF-4C2A-9F16-C848963F9D8D}"/>
    <dgm:cxn modelId="{D4CB8844-D91B-41AF-BF53-2C7AB8B4BC7F}" type="presOf" srcId="{32C0458B-D416-42C0-8772-60D03005479F}" destId="{EC776288-F435-4EB4-AC61-9E7FD3A569C5}" srcOrd="0" destOrd="0" presId="urn:microsoft.com/office/officeart/2005/8/layout/vList3"/>
    <dgm:cxn modelId="{E21D5D67-CEA3-42C0-A6F3-E4887FC01C20}" type="presOf" srcId="{F8784732-D215-41FA-A895-66886E6BC016}" destId="{E310AB0A-D26F-4169-B57E-C611078E5C62}" srcOrd="0" destOrd="0" presId="urn:microsoft.com/office/officeart/2005/8/layout/vList3"/>
    <dgm:cxn modelId="{3A58726D-2905-4F33-A0C9-FE56A7B1C046}" type="presOf" srcId="{9BB86AF0-E3BC-44CD-878A-0B7CE379B193}" destId="{FF39299D-583B-4D66-A6F6-86A336123E19}" srcOrd="0" destOrd="0" presId="urn:microsoft.com/office/officeart/2005/8/layout/vList3"/>
    <dgm:cxn modelId="{37DBD852-B425-467D-BE29-CCECFA29A06C}" srcId="{2B17EECC-C4C8-4DD0-9679-A87764F98323}" destId="{4F09B7F8-AC48-4D3D-92E0-FD7C3FBB1DBE}" srcOrd="4" destOrd="0" parTransId="{A46D2BE2-D983-4A2A-A051-0C961D619431}" sibTransId="{7092333D-7CF4-4229-BFC9-1B226955E296}"/>
    <dgm:cxn modelId="{9B34E174-310A-4BA6-A2BD-F7F935A4F30A}" srcId="{2B17EECC-C4C8-4DD0-9679-A87764F98323}" destId="{9BB86AF0-E3BC-44CD-878A-0B7CE379B193}" srcOrd="6" destOrd="0" parTransId="{C838FB7E-52CA-4025-B15B-51751DEC26E0}" sibTransId="{88865ABD-0C61-4C73-9BCD-11348352CFC4}"/>
    <dgm:cxn modelId="{BFB03D8C-1607-4FEC-A5DF-5220BD4E60C8}" srcId="{2B17EECC-C4C8-4DD0-9679-A87764F98323}" destId="{423CD8CC-F68B-4EE8-8E8D-B487F00A9CA3}" srcOrd="5" destOrd="0" parTransId="{991D589B-249C-4A10-BE83-AF91E68E4004}" sibTransId="{0ACBC279-0DB2-4FAB-979D-A80068FA6E62}"/>
    <dgm:cxn modelId="{C52AF399-2876-41FF-8ED2-757FD89DBD19}" type="presOf" srcId="{7655DD50-DBEE-4914-AEE2-2C4056E3ACB0}" destId="{5B9A072B-188E-4B7C-B599-66A82394F4E9}" srcOrd="0" destOrd="0" presId="urn:microsoft.com/office/officeart/2005/8/layout/vList3"/>
    <dgm:cxn modelId="{CDE9B8AB-E9CB-435D-BB0E-9D78DB5DAC5B}" srcId="{2B17EECC-C4C8-4DD0-9679-A87764F98323}" destId="{00883DCD-6C47-4313-B26C-19C019D8B28E}" srcOrd="0" destOrd="0" parTransId="{014BBD38-2371-4424-8C04-FB897B204AF0}" sibTransId="{75326F5F-E356-4B30-870C-CBE6D8362DD4}"/>
    <dgm:cxn modelId="{B886ECAB-50A2-4159-91DB-3337558869A9}" type="presOf" srcId="{423CD8CC-F68B-4EE8-8E8D-B487F00A9CA3}" destId="{B6199416-06C2-4C68-9CEF-A814DF42BF1C}" srcOrd="0" destOrd="0" presId="urn:microsoft.com/office/officeart/2005/8/layout/vList3"/>
    <dgm:cxn modelId="{4DB8D5AF-67FA-4058-9316-5BB756D4CFD0}" srcId="{2B17EECC-C4C8-4DD0-9679-A87764F98323}" destId="{CA227D8C-EB04-4F8B-B025-6905514619C6}" srcOrd="3" destOrd="0" parTransId="{4F41FC84-962D-40EF-8371-4AED4E8E9940}" sibTransId="{812FFA06-39B9-4B31-A8BC-0B65221A123C}"/>
    <dgm:cxn modelId="{D0B234BE-3038-48F6-8CFC-AB44220292EF}" type="presOf" srcId="{2B17EECC-C4C8-4DD0-9679-A87764F98323}" destId="{467B6C67-56C6-4DB6-89BC-08A7E1846112}" srcOrd="0" destOrd="0" presId="urn:microsoft.com/office/officeart/2005/8/layout/vList3"/>
    <dgm:cxn modelId="{30F3BFCA-6F17-4938-9837-9944EFB8F0DB}" srcId="{2B17EECC-C4C8-4DD0-9679-A87764F98323}" destId="{32C0458B-D416-42C0-8772-60D03005479F}" srcOrd="1" destOrd="0" parTransId="{A9464A95-068C-42D3-A246-ABEF9305F325}" sibTransId="{E2C06FDC-81BB-42DA-A2D6-F60BF1C25053}"/>
    <dgm:cxn modelId="{6E054CE0-8272-4F1A-A0A0-CFD3F188270F}" type="presOf" srcId="{4F09B7F8-AC48-4D3D-92E0-FD7C3FBB1DBE}" destId="{F3914E9E-C684-494E-94DC-0AE7FAC0C935}" srcOrd="0" destOrd="0" presId="urn:microsoft.com/office/officeart/2005/8/layout/vList3"/>
    <dgm:cxn modelId="{591E5359-1BDC-417D-80E7-2BB0E41BEF48}" type="presParOf" srcId="{467B6C67-56C6-4DB6-89BC-08A7E1846112}" destId="{B0611DAD-4D9A-402D-92DB-4BF7D00CBEE3}" srcOrd="0" destOrd="0" presId="urn:microsoft.com/office/officeart/2005/8/layout/vList3"/>
    <dgm:cxn modelId="{6FFF87C7-CD46-482F-B969-8734D15C7F71}" type="presParOf" srcId="{B0611DAD-4D9A-402D-92DB-4BF7D00CBEE3}" destId="{8264E733-D6B2-4119-8C83-4B2D8D0EC57F}" srcOrd="0" destOrd="0" presId="urn:microsoft.com/office/officeart/2005/8/layout/vList3"/>
    <dgm:cxn modelId="{D698ABAE-706F-47CA-8384-D61258186BE8}" type="presParOf" srcId="{B0611DAD-4D9A-402D-92DB-4BF7D00CBEE3}" destId="{2271B183-C5BC-4E32-BA92-62AAB612FBF4}" srcOrd="1" destOrd="0" presId="urn:microsoft.com/office/officeart/2005/8/layout/vList3"/>
    <dgm:cxn modelId="{7182AD9A-AEB5-43DA-924A-F86CF07F29FE}" type="presParOf" srcId="{467B6C67-56C6-4DB6-89BC-08A7E1846112}" destId="{E7425773-88DB-4B90-87DD-55A27D9745CD}" srcOrd="1" destOrd="0" presId="urn:microsoft.com/office/officeart/2005/8/layout/vList3"/>
    <dgm:cxn modelId="{104288A1-AAD3-4DA3-8827-96A7EE662505}" type="presParOf" srcId="{467B6C67-56C6-4DB6-89BC-08A7E1846112}" destId="{C81B3A6C-C4CE-4BCD-8B70-9D5698BCEA07}" srcOrd="2" destOrd="0" presId="urn:microsoft.com/office/officeart/2005/8/layout/vList3"/>
    <dgm:cxn modelId="{2D771B20-0BA2-4D41-8947-FF7AB6B4C78F}" type="presParOf" srcId="{C81B3A6C-C4CE-4BCD-8B70-9D5698BCEA07}" destId="{6914F540-FAC8-4C19-BCAB-04D3291F032C}" srcOrd="0" destOrd="0" presId="urn:microsoft.com/office/officeart/2005/8/layout/vList3"/>
    <dgm:cxn modelId="{EEC40B61-E0A4-47A9-8EA6-04938DF4EFEF}" type="presParOf" srcId="{C81B3A6C-C4CE-4BCD-8B70-9D5698BCEA07}" destId="{EC776288-F435-4EB4-AC61-9E7FD3A569C5}" srcOrd="1" destOrd="0" presId="urn:microsoft.com/office/officeart/2005/8/layout/vList3"/>
    <dgm:cxn modelId="{B77E02FB-3439-4FA8-ADCB-1FA01D9B27AF}" type="presParOf" srcId="{467B6C67-56C6-4DB6-89BC-08A7E1846112}" destId="{369F21FE-9A75-43EE-A82D-3068AAD21AC5}" srcOrd="3" destOrd="0" presId="urn:microsoft.com/office/officeart/2005/8/layout/vList3"/>
    <dgm:cxn modelId="{1CC5109C-0489-4C90-B3AA-2101B0917BC4}" type="presParOf" srcId="{467B6C67-56C6-4DB6-89BC-08A7E1846112}" destId="{C9DEE4F8-2EA1-4C04-A049-7EEB4E698629}" srcOrd="4" destOrd="0" presId="urn:microsoft.com/office/officeart/2005/8/layout/vList3"/>
    <dgm:cxn modelId="{726CB2C3-07A0-419E-981B-9472E05C7394}" type="presParOf" srcId="{C9DEE4F8-2EA1-4C04-A049-7EEB4E698629}" destId="{9E36627D-2780-4384-A3BE-85D88BA401CB}" srcOrd="0" destOrd="0" presId="urn:microsoft.com/office/officeart/2005/8/layout/vList3"/>
    <dgm:cxn modelId="{867E7605-794B-4631-AE83-A3E942AE62EF}" type="presParOf" srcId="{C9DEE4F8-2EA1-4C04-A049-7EEB4E698629}" destId="{E310AB0A-D26F-4169-B57E-C611078E5C62}" srcOrd="1" destOrd="0" presId="urn:microsoft.com/office/officeart/2005/8/layout/vList3"/>
    <dgm:cxn modelId="{5D76BE3E-AD87-4B34-8DF6-C470C17A9745}" type="presParOf" srcId="{467B6C67-56C6-4DB6-89BC-08A7E1846112}" destId="{23A95D52-068D-4A5F-AB83-C2B0BC423636}" srcOrd="5" destOrd="0" presId="urn:microsoft.com/office/officeart/2005/8/layout/vList3"/>
    <dgm:cxn modelId="{615DE553-8C54-43BE-8D5A-1C2AFC532F15}" type="presParOf" srcId="{467B6C67-56C6-4DB6-89BC-08A7E1846112}" destId="{03D22163-C6B3-4C1D-8000-976EA143E83C}" srcOrd="6" destOrd="0" presId="urn:microsoft.com/office/officeart/2005/8/layout/vList3"/>
    <dgm:cxn modelId="{67F51CFC-9F9B-4B20-905A-D7F9F1B8F8FC}" type="presParOf" srcId="{03D22163-C6B3-4C1D-8000-976EA143E83C}" destId="{3B321F9A-AD58-4746-9478-275B8E888E1E}" srcOrd="0" destOrd="0" presId="urn:microsoft.com/office/officeart/2005/8/layout/vList3"/>
    <dgm:cxn modelId="{C0AD3D6A-E377-4C0E-B506-71CA7191C512}" type="presParOf" srcId="{03D22163-C6B3-4C1D-8000-976EA143E83C}" destId="{083A146D-58C5-4E26-861D-D15252EA4AA2}" srcOrd="1" destOrd="0" presId="urn:microsoft.com/office/officeart/2005/8/layout/vList3"/>
    <dgm:cxn modelId="{50C90F3E-D25D-4F11-8210-976B1917C4A4}" type="presParOf" srcId="{467B6C67-56C6-4DB6-89BC-08A7E1846112}" destId="{55C80310-953E-4FE4-AE9B-1A3A4DB49AB3}" srcOrd="7" destOrd="0" presId="urn:microsoft.com/office/officeart/2005/8/layout/vList3"/>
    <dgm:cxn modelId="{F547A1E4-74FD-490F-B928-763DE921FAF8}" type="presParOf" srcId="{467B6C67-56C6-4DB6-89BC-08A7E1846112}" destId="{E0862EC1-279E-4D5F-8DBD-59C9EDFEFE92}" srcOrd="8" destOrd="0" presId="urn:microsoft.com/office/officeart/2005/8/layout/vList3"/>
    <dgm:cxn modelId="{7B2E5A9E-8AF7-4012-9798-50BDE69162D7}" type="presParOf" srcId="{E0862EC1-279E-4D5F-8DBD-59C9EDFEFE92}" destId="{AD1AEF69-189B-4313-B610-ED6631E0CB4D}" srcOrd="0" destOrd="0" presId="urn:microsoft.com/office/officeart/2005/8/layout/vList3"/>
    <dgm:cxn modelId="{EEFCE039-D9B3-4499-ABF3-78DE3795FC62}" type="presParOf" srcId="{E0862EC1-279E-4D5F-8DBD-59C9EDFEFE92}" destId="{F3914E9E-C684-494E-94DC-0AE7FAC0C935}" srcOrd="1" destOrd="0" presId="urn:microsoft.com/office/officeart/2005/8/layout/vList3"/>
    <dgm:cxn modelId="{4F173A10-F573-40E7-9DD6-A04267CB0AEB}" type="presParOf" srcId="{467B6C67-56C6-4DB6-89BC-08A7E1846112}" destId="{46EA4D0D-1471-4230-A22E-5E3C9D3E03A9}" srcOrd="9" destOrd="0" presId="urn:microsoft.com/office/officeart/2005/8/layout/vList3"/>
    <dgm:cxn modelId="{D2B25872-4EFB-4A2F-8037-3526D7B60D8E}" type="presParOf" srcId="{467B6C67-56C6-4DB6-89BC-08A7E1846112}" destId="{7379D3D0-5910-4549-9532-30787828B0F9}" srcOrd="10" destOrd="0" presId="urn:microsoft.com/office/officeart/2005/8/layout/vList3"/>
    <dgm:cxn modelId="{96D9C939-F20C-4BE5-9522-052AFECCCC42}" type="presParOf" srcId="{7379D3D0-5910-4549-9532-30787828B0F9}" destId="{9E56D4A3-2744-43C9-8CF6-300A057D37D5}" srcOrd="0" destOrd="0" presId="urn:microsoft.com/office/officeart/2005/8/layout/vList3"/>
    <dgm:cxn modelId="{E04CCD76-F252-4906-88A6-E9AEC9269D7D}" type="presParOf" srcId="{7379D3D0-5910-4549-9532-30787828B0F9}" destId="{B6199416-06C2-4C68-9CEF-A814DF42BF1C}" srcOrd="1" destOrd="0" presId="urn:microsoft.com/office/officeart/2005/8/layout/vList3"/>
    <dgm:cxn modelId="{581BB3F8-C211-4250-BDB5-16EA60A23274}" type="presParOf" srcId="{467B6C67-56C6-4DB6-89BC-08A7E1846112}" destId="{39E1893C-F835-40C3-AC9E-8A7AF1AE7F42}" srcOrd="11" destOrd="0" presId="urn:microsoft.com/office/officeart/2005/8/layout/vList3"/>
    <dgm:cxn modelId="{9A69307D-04AF-4321-8766-59792E668B99}" type="presParOf" srcId="{467B6C67-56C6-4DB6-89BC-08A7E1846112}" destId="{AE4088EB-C3BD-4DE1-8C13-3E51CA69EA93}" srcOrd="12" destOrd="0" presId="urn:microsoft.com/office/officeart/2005/8/layout/vList3"/>
    <dgm:cxn modelId="{F16A1869-8BC0-4AD1-AC5C-07446EDEEB50}" type="presParOf" srcId="{AE4088EB-C3BD-4DE1-8C13-3E51CA69EA93}" destId="{1BEF550C-8F95-49DF-9FB2-DEC1523ECD2C}" srcOrd="0" destOrd="0" presId="urn:microsoft.com/office/officeart/2005/8/layout/vList3"/>
    <dgm:cxn modelId="{DEF3A878-7392-4D4A-AC3A-2EFC96FDBDD2}" type="presParOf" srcId="{AE4088EB-C3BD-4DE1-8C13-3E51CA69EA93}" destId="{FF39299D-583B-4D66-A6F6-86A336123E19}" srcOrd="1" destOrd="0" presId="urn:microsoft.com/office/officeart/2005/8/layout/vList3"/>
    <dgm:cxn modelId="{329A0530-B2D6-4F56-8B37-C1C26FB7865F}" type="presParOf" srcId="{467B6C67-56C6-4DB6-89BC-08A7E1846112}" destId="{061E80BD-815C-4473-BABD-69AB58EE6510}" srcOrd="13" destOrd="0" presId="urn:microsoft.com/office/officeart/2005/8/layout/vList3"/>
    <dgm:cxn modelId="{95FA4FD1-C44D-4EDE-837C-9AEE882FB7A7}" type="presParOf" srcId="{467B6C67-56C6-4DB6-89BC-08A7E1846112}" destId="{E8F37810-3D5D-4587-881E-CBC0BE99D998}" srcOrd="14" destOrd="0" presId="urn:microsoft.com/office/officeart/2005/8/layout/vList3"/>
    <dgm:cxn modelId="{85FAB9A4-7A8B-422A-90A9-B51999E900A3}" type="presParOf" srcId="{E8F37810-3D5D-4587-881E-CBC0BE99D998}" destId="{93CD3F45-0FDC-4190-A13E-353D5F3B60CA}" srcOrd="0" destOrd="0" presId="urn:microsoft.com/office/officeart/2005/8/layout/vList3"/>
    <dgm:cxn modelId="{2664D5A5-23EE-44E7-9D71-2CFAE075314B}" type="presParOf" srcId="{E8F37810-3D5D-4587-881E-CBC0BE99D998}" destId="{5B9A072B-188E-4B7C-B599-66A82394F4E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1B183-C5BC-4E32-BA92-62AAB612FBF4}">
      <dsp:nvSpPr>
        <dsp:cNvPr id="0" name=""/>
        <dsp:cNvSpPr/>
      </dsp:nvSpPr>
      <dsp:spPr>
        <a:xfrm rot="10800000">
          <a:off x="1966897" y="2844"/>
          <a:ext cx="7191716" cy="621800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419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Raleway" pitchFamily="2" charset="0"/>
            </a:rPr>
            <a:t>Entertainer</a:t>
          </a:r>
          <a:endParaRPr lang="en-IN" sz="2300" kern="1200" dirty="0">
            <a:latin typeface="Raleway" pitchFamily="2" charset="0"/>
          </a:endParaRPr>
        </a:p>
      </dsp:txBody>
      <dsp:txXfrm rot="10800000">
        <a:off x="2122347" y="2844"/>
        <a:ext cx="7036266" cy="621800"/>
      </dsp:txXfrm>
    </dsp:sp>
    <dsp:sp modelId="{8264E733-D6B2-4119-8C83-4B2D8D0EC57F}">
      <dsp:nvSpPr>
        <dsp:cNvPr id="0" name=""/>
        <dsp:cNvSpPr/>
      </dsp:nvSpPr>
      <dsp:spPr>
        <a:xfrm>
          <a:off x="1655997" y="2844"/>
          <a:ext cx="621800" cy="6218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776288-F435-4EB4-AC61-9E7FD3A569C5}">
      <dsp:nvSpPr>
        <dsp:cNvPr id="0" name=""/>
        <dsp:cNvSpPr/>
      </dsp:nvSpPr>
      <dsp:spPr>
        <a:xfrm rot="10800000">
          <a:off x="1966897" y="810256"/>
          <a:ext cx="7191716" cy="621800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5714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5714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5714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419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Raleway" pitchFamily="2" charset="0"/>
            </a:rPr>
            <a:t>Gender (traditional)</a:t>
          </a:r>
          <a:endParaRPr lang="en-IN" sz="2300" kern="1200" dirty="0">
            <a:latin typeface="Raleway" pitchFamily="2" charset="0"/>
          </a:endParaRPr>
        </a:p>
      </dsp:txBody>
      <dsp:txXfrm rot="10800000">
        <a:off x="2122347" y="810256"/>
        <a:ext cx="7036266" cy="621800"/>
      </dsp:txXfrm>
    </dsp:sp>
    <dsp:sp modelId="{6914F540-FAC8-4C19-BCAB-04D3291F032C}">
      <dsp:nvSpPr>
        <dsp:cNvPr id="0" name=""/>
        <dsp:cNvSpPr/>
      </dsp:nvSpPr>
      <dsp:spPr>
        <a:xfrm>
          <a:off x="1655997" y="810256"/>
          <a:ext cx="621800" cy="62180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310AB0A-D26F-4169-B57E-C611078E5C62}">
      <dsp:nvSpPr>
        <dsp:cNvPr id="0" name=""/>
        <dsp:cNvSpPr/>
      </dsp:nvSpPr>
      <dsp:spPr>
        <a:xfrm rot="10800000">
          <a:off x="1966897" y="1617669"/>
          <a:ext cx="7191716" cy="621800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1429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1429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1429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419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Raleway" pitchFamily="2" charset="0"/>
            </a:rPr>
            <a:t>Birth year</a:t>
          </a:r>
          <a:endParaRPr lang="en-IN" sz="2300" kern="1200" dirty="0">
            <a:latin typeface="Raleway" pitchFamily="2" charset="0"/>
          </a:endParaRPr>
        </a:p>
      </dsp:txBody>
      <dsp:txXfrm rot="10800000">
        <a:off x="2122347" y="1617669"/>
        <a:ext cx="7036266" cy="621800"/>
      </dsp:txXfrm>
    </dsp:sp>
    <dsp:sp modelId="{9E36627D-2780-4384-A3BE-85D88BA401CB}">
      <dsp:nvSpPr>
        <dsp:cNvPr id="0" name=""/>
        <dsp:cNvSpPr/>
      </dsp:nvSpPr>
      <dsp:spPr>
        <a:xfrm>
          <a:off x="1655997" y="1617669"/>
          <a:ext cx="621800" cy="62180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83A146D-58C5-4E26-861D-D15252EA4AA2}">
      <dsp:nvSpPr>
        <dsp:cNvPr id="0" name=""/>
        <dsp:cNvSpPr/>
      </dsp:nvSpPr>
      <dsp:spPr>
        <a:xfrm rot="10800000">
          <a:off x="1966897" y="2425082"/>
          <a:ext cx="7191716" cy="621800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7143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17143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714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419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Raleway" pitchFamily="2" charset="0"/>
            </a:rPr>
            <a:t>Year of Breakthrough/#1 Hit/Award Nomination</a:t>
          </a:r>
          <a:endParaRPr lang="en-IN" sz="2300" kern="1200">
            <a:latin typeface="Raleway" pitchFamily="2" charset="0"/>
          </a:endParaRPr>
        </a:p>
      </dsp:txBody>
      <dsp:txXfrm rot="10800000">
        <a:off x="2122347" y="2425082"/>
        <a:ext cx="7036266" cy="621800"/>
      </dsp:txXfrm>
    </dsp:sp>
    <dsp:sp modelId="{3B321F9A-AD58-4746-9478-275B8E888E1E}">
      <dsp:nvSpPr>
        <dsp:cNvPr id="0" name=""/>
        <dsp:cNvSpPr/>
      </dsp:nvSpPr>
      <dsp:spPr>
        <a:xfrm>
          <a:off x="1655997" y="2425082"/>
          <a:ext cx="621800" cy="6218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914E9E-C684-494E-94DC-0AE7FAC0C935}">
      <dsp:nvSpPr>
        <dsp:cNvPr id="0" name=""/>
        <dsp:cNvSpPr/>
      </dsp:nvSpPr>
      <dsp:spPr>
        <a:xfrm rot="10800000">
          <a:off x="1966897" y="3232495"/>
          <a:ext cx="7191716" cy="621800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2857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2857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285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419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Raleway" pitchFamily="2" charset="0"/>
            </a:rPr>
            <a:t>Breakthrough Name</a:t>
          </a:r>
        </a:p>
      </dsp:txBody>
      <dsp:txXfrm rot="10800000">
        <a:off x="2122347" y="3232495"/>
        <a:ext cx="7036266" cy="621800"/>
      </dsp:txXfrm>
    </dsp:sp>
    <dsp:sp modelId="{AD1AEF69-189B-4313-B610-ED6631E0CB4D}">
      <dsp:nvSpPr>
        <dsp:cNvPr id="0" name=""/>
        <dsp:cNvSpPr/>
      </dsp:nvSpPr>
      <dsp:spPr>
        <a:xfrm>
          <a:off x="1655997" y="3232495"/>
          <a:ext cx="621800" cy="62180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6199416-06C2-4C68-9CEF-A814DF42BF1C}">
      <dsp:nvSpPr>
        <dsp:cNvPr id="0" name=""/>
        <dsp:cNvSpPr/>
      </dsp:nvSpPr>
      <dsp:spPr>
        <a:xfrm rot="10800000">
          <a:off x="1966897" y="4039907"/>
          <a:ext cx="7191716" cy="621800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8571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28571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8571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419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Raleway" pitchFamily="2" charset="0"/>
            </a:rPr>
            <a:t>Year of First Oscar/Grammy/Emmy</a:t>
          </a:r>
          <a:endParaRPr lang="en-IN" sz="2300" kern="1200">
            <a:latin typeface="Raleway" pitchFamily="2" charset="0"/>
          </a:endParaRPr>
        </a:p>
      </dsp:txBody>
      <dsp:txXfrm rot="10800000">
        <a:off x="2122347" y="4039907"/>
        <a:ext cx="7036266" cy="621800"/>
      </dsp:txXfrm>
    </dsp:sp>
    <dsp:sp modelId="{9E56D4A3-2744-43C9-8CF6-300A057D37D5}">
      <dsp:nvSpPr>
        <dsp:cNvPr id="0" name=""/>
        <dsp:cNvSpPr/>
      </dsp:nvSpPr>
      <dsp:spPr>
        <a:xfrm>
          <a:off x="1655997" y="4039907"/>
          <a:ext cx="621800" cy="62180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F39299D-583B-4D66-A6F6-86A336123E19}">
      <dsp:nvSpPr>
        <dsp:cNvPr id="0" name=""/>
        <dsp:cNvSpPr/>
      </dsp:nvSpPr>
      <dsp:spPr>
        <a:xfrm rot="10800000">
          <a:off x="1966897" y="4847320"/>
          <a:ext cx="7191716" cy="621800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4286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34286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4286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419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Raleway" pitchFamily="2" charset="0"/>
            </a:rPr>
            <a:t>Year of Last Major Work (arguable)</a:t>
          </a:r>
          <a:endParaRPr lang="en-IN" sz="2300" kern="1200">
            <a:latin typeface="Raleway" pitchFamily="2" charset="0"/>
          </a:endParaRPr>
        </a:p>
      </dsp:txBody>
      <dsp:txXfrm rot="10800000">
        <a:off x="2122347" y="4847320"/>
        <a:ext cx="7036266" cy="621800"/>
      </dsp:txXfrm>
    </dsp:sp>
    <dsp:sp modelId="{1BEF550C-8F95-49DF-9FB2-DEC1523ECD2C}">
      <dsp:nvSpPr>
        <dsp:cNvPr id="0" name=""/>
        <dsp:cNvSpPr/>
      </dsp:nvSpPr>
      <dsp:spPr>
        <a:xfrm>
          <a:off x="1655997" y="4847320"/>
          <a:ext cx="621800" cy="62180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B9A072B-188E-4B7C-B599-66A82394F4E9}">
      <dsp:nvSpPr>
        <dsp:cNvPr id="0" name=""/>
        <dsp:cNvSpPr/>
      </dsp:nvSpPr>
      <dsp:spPr>
        <a:xfrm rot="10800000">
          <a:off x="1966897" y="5654733"/>
          <a:ext cx="7191716" cy="621800"/>
        </a:xfrm>
        <a:prstGeom prst="homePlate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419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>
              <a:latin typeface="Raleway" pitchFamily="2" charset="0"/>
            </a:rPr>
            <a:t>Year of Death</a:t>
          </a:r>
        </a:p>
      </dsp:txBody>
      <dsp:txXfrm rot="10800000">
        <a:off x="2122347" y="5654733"/>
        <a:ext cx="7036266" cy="621800"/>
      </dsp:txXfrm>
    </dsp:sp>
    <dsp:sp modelId="{93CD3F45-0FDC-4190-A13E-353D5F3B60CA}">
      <dsp:nvSpPr>
        <dsp:cNvPr id="0" name=""/>
        <dsp:cNvSpPr/>
      </dsp:nvSpPr>
      <dsp:spPr>
        <a:xfrm>
          <a:off x="1655997" y="5654733"/>
          <a:ext cx="621800" cy="621800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3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4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2588776"/>
            <a:ext cx="10224016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Entertainer Details Analysis</a:t>
            </a:r>
            <a:endParaRPr lang="en-US" sz="6036" dirty="0"/>
          </a:p>
        </p:txBody>
      </p:sp>
      <p:sp>
        <p:nvSpPr>
          <p:cNvPr id="7" name="Text 3"/>
          <p:cNvSpPr/>
          <p:nvPr/>
        </p:nvSpPr>
        <p:spPr>
          <a:xfrm>
            <a:off x="2037993" y="3880247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aims to analyze key performance indicators (KPIs) for high-profile entertainers, providing valuable insights to help guide their career development and strategic decision-making.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2037993" y="4840962"/>
            <a:ext cx="10554414" cy="799743"/>
          </a:xfrm>
          <a:prstGeom prst="roundRect">
            <a:avLst>
              <a:gd name="adj" fmla="val 8335"/>
            </a:avLst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2260163" y="5063133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Neha Mondal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16706"/>
            <a:ext cx="74616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Performance Indicators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Critical Reception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6319599" y="4035862"/>
            <a:ext cx="34678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Reviews, awards, and industry recognition reflect an entertainer's artistic merit and impact.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337006" y="3466505"/>
            <a:ext cx="27923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Commercial Success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0337006" y="4035862"/>
            <a:ext cx="346781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Metrics like album/single sales, tour revenue, and endorsement deals showcase an entertainer's mainstream appeal and profitability.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206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299148"/>
            <a:ext cx="14630400" cy="693045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844774" y="477454"/>
            <a:ext cx="74616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6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About the data</a:t>
            </a:r>
            <a:endParaRPr lang="en-US" sz="6600" dirty="0"/>
          </a:p>
        </p:txBody>
      </p:sp>
      <p:sp>
        <p:nvSpPr>
          <p:cNvPr id="6" name="Text 2"/>
          <p:cNvSpPr/>
          <p:nvPr/>
        </p:nvSpPr>
        <p:spPr>
          <a:xfrm>
            <a:off x="6319599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03774D3-0362-AEE8-A9B2-C5DF2E6FA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987495"/>
              </p:ext>
            </p:extLst>
          </p:nvPr>
        </p:nvGraphicFramePr>
        <p:xfrm>
          <a:off x="2195332" y="1649281"/>
          <a:ext cx="10814612" cy="6279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3229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601" y="0"/>
            <a:ext cx="4498419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050608"/>
            <a:ext cx="67457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Analyzing the Dashboard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2078236"/>
            <a:ext cx="27742" cy="510063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456438"/>
            <a:ext cx="777597" cy="27742"/>
          </a:xfrm>
          <a:prstGeom prst="rect">
            <a:avLst/>
          </a:prstGeom>
          <a:solidFill>
            <a:srgbClr val="946C0B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22039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AE8625"/>
          </a:solidFill>
          <a:ln/>
        </p:spPr>
      </p:sp>
      <p:sp>
        <p:nvSpPr>
          <p:cNvPr id="9" name="Text 5"/>
          <p:cNvSpPr/>
          <p:nvPr/>
        </p:nvSpPr>
        <p:spPr>
          <a:xfrm>
            <a:off x="1108889" y="2262068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300407"/>
            <a:ext cx="7751088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9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no. of entertainers with Grammy/Oscar/Emmy is 64. Most Grammy/Oscar/Emmy awards came in years 1962, 1964,1976, 1980, 1987.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1416427" y="3691592"/>
            <a:ext cx="777597" cy="27742"/>
          </a:xfrm>
          <a:prstGeom prst="rect">
            <a:avLst/>
          </a:prstGeom>
          <a:solidFill>
            <a:srgbClr val="946C0B"/>
          </a:solidFill>
          <a:ln/>
        </p:spPr>
      </p:sp>
      <p:sp>
        <p:nvSpPr>
          <p:cNvPr id="12" name="Shape 8"/>
          <p:cNvSpPr/>
          <p:nvPr/>
        </p:nvSpPr>
        <p:spPr>
          <a:xfrm>
            <a:off x="916484" y="345555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AE8625"/>
          </a:solidFill>
          <a:ln/>
        </p:spPr>
      </p:sp>
      <p:sp>
        <p:nvSpPr>
          <p:cNvPr id="13" name="Text 9"/>
          <p:cNvSpPr/>
          <p:nvPr/>
        </p:nvSpPr>
        <p:spPr>
          <a:xfrm>
            <a:off x="1064240" y="3497223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2388513" y="3535561"/>
            <a:ext cx="7751088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9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Most of the entertainers are from 1810's, 1840's, 1950's. Very few entertainers are from 1890's and 1900's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1416427" y="4926747"/>
            <a:ext cx="777597" cy="27742"/>
          </a:xfrm>
          <a:prstGeom prst="rect">
            <a:avLst/>
          </a:prstGeom>
          <a:solidFill>
            <a:srgbClr val="946C0B"/>
          </a:solidFill>
          <a:ln/>
        </p:spPr>
      </p:sp>
      <p:sp>
        <p:nvSpPr>
          <p:cNvPr id="16" name="Shape 12"/>
          <p:cNvSpPr/>
          <p:nvPr/>
        </p:nvSpPr>
        <p:spPr>
          <a:xfrm>
            <a:off x="916484" y="469070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AE8625"/>
          </a:solidFill>
          <a:ln/>
        </p:spPr>
      </p:sp>
      <p:sp>
        <p:nvSpPr>
          <p:cNvPr id="17" name="Text 13"/>
          <p:cNvSpPr/>
          <p:nvPr/>
        </p:nvSpPr>
        <p:spPr>
          <a:xfrm>
            <a:off x="1063050" y="4732377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18" name="Text 14"/>
          <p:cNvSpPr/>
          <p:nvPr/>
        </p:nvSpPr>
        <p:spPr>
          <a:xfrm>
            <a:off x="2388513" y="4770715"/>
            <a:ext cx="775108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9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71.5% of Entertainers are Male and 28.5% are Female.</a:t>
            </a:r>
            <a:endParaRPr lang="en-US" sz="1400" dirty="0"/>
          </a:p>
        </p:txBody>
      </p:sp>
      <p:sp>
        <p:nvSpPr>
          <p:cNvPr id="19" name="Shape 15"/>
          <p:cNvSpPr/>
          <p:nvPr/>
        </p:nvSpPr>
        <p:spPr>
          <a:xfrm>
            <a:off x="1416427" y="5877580"/>
            <a:ext cx="777597" cy="27742"/>
          </a:xfrm>
          <a:prstGeom prst="rect">
            <a:avLst/>
          </a:prstGeom>
          <a:solidFill>
            <a:srgbClr val="946C0B"/>
          </a:solidFill>
          <a:ln/>
        </p:spPr>
      </p:sp>
      <p:sp>
        <p:nvSpPr>
          <p:cNvPr id="20" name="Shape 16"/>
          <p:cNvSpPr/>
          <p:nvPr/>
        </p:nvSpPr>
        <p:spPr>
          <a:xfrm>
            <a:off x="916484" y="564153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AE8625"/>
          </a:solidFill>
          <a:ln/>
        </p:spPr>
      </p:sp>
      <p:sp>
        <p:nvSpPr>
          <p:cNvPr id="21" name="Text 17"/>
          <p:cNvSpPr/>
          <p:nvPr/>
        </p:nvSpPr>
        <p:spPr>
          <a:xfrm>
            <a:off x="1068884" y="5683210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24" dirty="0"/>
          </a:p>
        </p:txBody>
      </p:sp>
      <p:sp>
        <p:nvSpPr>
          <p:cNvPr id="22" name="Text 18"/>
          <p:cNvSpPr/>
          <p:nvPr/>
        </p:nvSpPr>
        <p:spPr>
          <a:xfrm>
            <a:off x="2388513" y="5721548"/>
            <a:ext cx="775108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9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Most of the entertainer had their las major work in 2016</a:t>
            </a:r>
            <a:endParaRPr lang="en-US" sz="1400" dirty="0"/>
          </a:p>
        </p:txBody>
      </p:sp>
      <p:sp>
        <p:nvSpPr>
          <p:cNvPr id="23" name="Shape 19"/>
          <p:cNvSpPr/>
          <p:nvPr/>
        </p:nvSpPr>
        <p:spPr>
          <a:xfrm>
            <a:off x="1416427" y="6828413"/>
            <a:ext cx="777597" cy="27742"/>
          </a:xfrm>
          <a:prstGeom prst="rect">
            <a:avLst/>
          </a:prstGeom>
          <a:solidFill>
            <a:srgbClr val="946C0B"/>
          </a:solidFill>
          <a:ln/>
        </p:spPr>
      </p:sp>
      <p:sp>
        <p:nvSpPr>
          <p:cNvPr id="24" name="Shape 20"/>
          <p:cNvSpPr/>
          <p:nvPr/>
        </p:nvSpPr>
        <p:spPr>
          <a:xfrm>
            <a:off x="916484" y="659237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AE8625"/>
          </a:solidFill>
          <a:ln/>
        </p:spPr>
      </p:sp>
      <p:sp>
        <p:nvSpPr>
          <p:cNvPr id="25" name="Text 21"/>
          <p:cNvSpPr/>
          <p:nvPr/>
        </p:nvSpPr>
        <p:spPr>
          <a:xfrm>
            <a:off x="1065431" y="6634043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624" dirty="0"/>
          </a:p>
        </p:txBody>
      </p:sp>
      <p:sp>
        <p:nvSpPr>
          <p:cNvPr id="26" name="Text 22"/>
          <p:cNvSpPr/>
          <p:nvPr/>
        </p:nvSpPr>
        <p:spPr>
          <a:xfrm>
            <a:off x="2388513" y="6672382"/>
            <a:ext cx="775108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9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1967, 1963, 1934, 1984 are the years for most of the breakthrough works.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1905714"/>
            <a:ext cx="71377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Critical Reception Analysis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933343"/>
            <a:ext cx="555427" cy="555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993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Awards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037993" y="419135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Multiple Grammy, Billboard, and other industry awards recognize the entertainer's artistic excellence and impact.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881" y="2933343"/>
            <a:ext cx="555427" cy="5554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59881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Reviews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4759881" y="4191357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Glowing reviews from respected music critics praise the entertainer's creative vision and technical prowess.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768" y="2933343"/>
            <a:ext cx="555427" cy="5554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1768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Influence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7481768" y="4191357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entertainer's work has been widely cited as inspirational and genre-defining by their peers.</a:t>
            </a:r>
            <a:endParaRPr lang="en-US" sz="17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3656" y="2933343"/>
            <a:ext cx="555427" cy="55542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203656" y="3710940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Legacy</a:t>
            </a:r>
            <a:endParaRPr lang="en-US" sz="2187" dirty="0"/>
          </a:p>
        </p:txBody>
      </p:sp>
      <p:sp>
        <p:nvSpPr>
          <p:cNvPr id="18" name="Text 10"/>
          <p:cNvSpPr/>
          <p:nvPr/>
        </p:nvSpPr>
        <p:spPr>
          <a:xfrm>
            <a:off x="10203656" y="4191357"/>
            <a:ext cx="23887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entertainer's impact and innovations have secured their place in the pantheon of history.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Strategic Roadmap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4179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Maintain Artistic Integrity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Continue to prioritize creativity and critical acclaim to preserve long-term relevance.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9126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Expand Global Reach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Strategically plan international tours and collaborations to tap into new markets.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35946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Diversify Revenue Streams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new opportunities like acting, sponsorships, and entrepreneurial ventures to sustain long-term growth.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344</Words>
  <Application>Microsoft Office PowerPoint</Application>
  <PresentationFormat>Custom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NEHA MONDAL</cp:lastModifiedBy>
  <cp:revision>3</cp:revision>
  <dcterms:created xsi:type="dcterms:W3CDTF">2024-04-22T16:44:53Z</dcterms:created>
  <dcterms:modified xsi:type="dcterms:W3CDTF">2024-04-23T07:26:48Z</dcterms:modified>
</cp:coreProperties>
</file>